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62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6600"/>
    <a:srgbClr val="FFCC00"/>
    <a:srgbClr val="008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461970-880C-452E-BB25-06F404B8FB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9916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3452F-2FCF-494C-A0C5-05C9C60FED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6327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C70AB-15EC-4236-B31B-B5A1D5B87E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0626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BDFC38-46D1-4958-8229-FA77F32DC5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78437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5DBD4AA-B15E-4109-8DFB-E1EDA49D0F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5429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2C6F8-6644-4CC2-A765-1A4463B361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4651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39041-BFF1-4B71-B9EA-343CC1C796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7552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DA4B2-787F-48D2-BCAD-1F49E6C418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2522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9F3EE5-1513-456E-AC41-DBDC402ADB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78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6B6E6-504C-4885-BFDE-41AFC62ACB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8794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5E5487-74BD-4CFF-A7B6-3B3747955A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3900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42477-8F18-438F-9296-26B7876409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7522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7D8FF6-8375-4FB8-9297-8ADE59D990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4334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648B1C0-4B8F-494E-B2E3-C03C38BDA70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hzumaeta@renaissancecharter.org" TargetMode="External"/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</a:t>
            </a:r>
            <a:r>
              <a:rPr lang="en-US" altLang="en-US" sz="3800" dirty="0" err="1">
                <a:solidFill>
                  <a:srgbClr val="008000"/>
                </a:solidFill>
              </a:rPr>
              <a:t>llamo</a:t>
            </a:r>
            <a:r>
              <a:rPr lang="en-US" altLang="en-US" sz="3800" dirty="0">
                <a:solidFill>
                  <a:srgbClr val="008000"/>
                </a:solidFill>
              </a:rPr>
              <a:t> ______		      </a:t>
            </a:r>
            <a:r>
              <a:rPr lang="en-US" altLang="en-US" sz="3800" dirty="0" err="1">
                <a:solidFill>
                  <a:srgbClr val="008000"/>
                </a:solidFill>
              </a:rPr>
              <a:t>Clase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smtClean="0">
                <a:solidFill>
                  <a:srgbClr val="008000"/>
                </a:solidFill>
              </a:rPr>
              <a:t>802</a:t>
            </a:r>
            <a:r>
              <a:rPr lang="en-US" altLang="en-US" sz="3800" dirty="0">
                <a:solidFill>
                  <a:srgbClr val="008000"/>
                </a:solidFill>
              </a:rPr>
              <a:t/>
            </a:r>
            <a:br>
              <a:rPr lang="en-US" altLang="en-US" sz="3800" dirty="0">
                <a:solidFill>
                  <a:srgbClr val="008000"/>
                </a:solidFill>
              </a:rPr>
            </a:br>
            <a:r>
              <a:rPr lang="en-US" altLang="en-US" sz="3800" dirty="0">
                <a:solidFill>
                  <a:srgbClr val="008000"/>
                </a:solidFill>
              </a:rPr>
              <a:t>La </a:t>
            </a:r>
            <a:r>
              <a:rPr lang="en-US" altLang="en-US" sz="3800" dirty="0" err="1">
                <a:solidFill>
                  <a:srgbClr val="008000"/>
                </a:solidFill>
              </a:rPr>
              <a:t>fecha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err="1">
                <a:solidFill>
                  <a:srgbClr val="008000"/>
                </a:solidFill>
              </a:rPr>
              <a:t>es</a:t>
            </a:r>
            <a:r>
              <a:rPr lang="en-US" altLang="en-US" sz="3800" dirty="0">
                <a:solidFill>
                  <a:srgbClr val="008000"/>
                </a:solidFill>
              </a:rPr>
              <a:t> el </a:t>
            </a:r>
            <a:r>
              <a:rPr lang="en-US" altLang="en-US" sz="3800" dirty="0" smtClean="0">
                <a:solidFill>
                  <a:srgbClr val="008000"/>
                </a:solidFill>
              </a:rPr>
              <a:t>9 </a:t>
            </a:r>
            <a:r>
              <a:rPr lang="en-US" altLang="en-US" sz="3800" dirty="0" smtClean="0">
                <a:solidFill>
                  <a:srgbClr val="008000"/>
                </a:solidFill>
              </a:rPr>
              <a:t>de </a:t>
            </a:r>
            <a:r>
              <a:rPr lang="en-US" altLang="en-US" sz="3800" dirty="0" err="1" smtClean="0">
                <a:solidFill>
                  <a:srgbClr val="008000"/>
                </a:solidFill>
              </a:rPr>
              <a:t>diciembre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del </a:t>
            </a:r>
            <a:r>
              <a:rPr lang="en-US" altLang="en-US" sz="3800" dirty="0" smtClean="0">
                <a:solidFill>
                  <a:srgbClr val="008000"/>
                </a:solidFill>
              </a:rPr>
              <a:t>2013</a:t>
            </a:r>
            <a:endParaRPr lang="en-US" altLang="en-US" sz="38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8392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Proposito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32: </a:t>
            </a:r>
            <a:r>
              <a:rPr lang="en-US" altLang="en-US" dirty="0"/>
              <a:t>¿</a:t>
            </a:r>
            <a:r>
              <a:rPr lang="en-US" altLang="en-US" dirty="0" err="1"/>
              <a:t>Que</a:t>
            </a:r>
            <a:r>
              <a:rPr lang="en-US" altLang="en-US" dirty="0"/>
              <a:t> </a:t>
            </a:r>
            <a:r>
              <a:rPr lang="en-US" altLang="en-US" dirty="0" err="1"/>
              <a:t>es</a:t>
            </a:r>
            <a:r>
              <a:rPr lang="en-US" altLang="en-US" dirty="0"/>
              <a:t> </a:t>
            </a:r>
            <a:r>
              <a:rPr lang="en-US" altLang="en-US" dirty="0" err="1"/>
              <a:t>una</a:t>
            </a:r>
            <a:r>
              <a:rPr lang="en-US" altLang="en-US" dirty="0"/>
              <a:t> </a:t>
            </a:r>
            <a:r>
              <a:rPr lang="en-US" altLang="en-US" dirty="0" err="1"/>
              <a:t>escuela</a:t>
            </a:r>
            <a:r>
              <a:rPr lang="en-US" altLang="en-US" dirty="0"/>
              <a:t> </a:t>
            </a:r>
            <a:r>
              <a:rPr lang="en-US" altLang="en-US" dirty="0" err="1"/>
              <a:t>mixta</a:t>
            </a:r>
            <a:r>
              <a:rPr lang="en-US" altLang="en-US" dirty="0"/>
              <a:t>?</a:t>
            </a:r>
          </a:p>
          <a:p>
            <a:pPr marL="609600" indent="-609600">
              <a:buFontTx/>
              <a:buNone/>
            </a:pPr>
            <a:endParaRPr lang="en-US" altLang="en-US" dirty="0"/>
          </a:p>
          <a:p>
            <a:pPr marL="609600" indent="-609600"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Actividad</a:t>
            </a:r>
            <a:r>
              <a:rPr lang="en-US" altLang="en-US" dirty="0">
                <a:solidFill>
                  <a:srgbClr val="CC0000"/>
                </a:solidFill>
              </a:rPr>
              <a:t> </a:t>
            </a:r>
            <a:r>
              <a:rPr lang="en-US" altLang="en-US" dirty="0" err="1">
                <a:solidFill>
                  <a:srgbClr val="CC0000"/>
                </a:solidFill>
              </a:rPr>
              <a:t>Inicial</a:t>
            </a:r>
            <a:r>
              <a:rPr lang="en-US" altLang="en-US" dirty="0">
                <a:solidFill>
                  <a:srgbClr val="CC0000"/>
                </a:solidFill>
              </a:rPr>
              <a:t>:</a:t>
            </a:r>
          </a:p>
          <a:p>
            <a:pPr marL="609600" indent="-609600"/>
            <a:r>
              <a:rPr lang="en-US" altLang="en-US" dirty="0"/>
              <a:t>What are </a:t>
            </a:r>
            <a:r>
              <a:rPr lang="en-US" altLang="en-US" u="sng" dirty="0"/>
              <a:t>cognates</a:t>
            </a:r>
            <a:r>
              <a:rPr lang="en-US" altLang="en-US" dirty="0"/>
              <a:t>?</a:t>
            </a:r>
          </a:p>
          <a:p>
            <a:pPr marL="609600" indent="-609600"/>
            <a:endParaRPr lang="en-US" altLang="en-US" dirty="0"/>
          </a:p>
          <a:p>
            <a:pPr marL="609600" indent="-609600">
              <a:buFontTx/>
              <a:buNone/>
            </a:pPr>
            <a:endParaRPr lang="en-US" altLang="en-US" dirty="0"/>
          </a:p>
          <a:p>
            <a:pPr marL="609600" indent="-609600"/>
            <a:r>
              <a:rPr lang="en-US" altLang="en-US" dirty="0"/>
              <a:t>Make a list of some cognates you have learned</a:t>
            </a:r>
          </a:p>
          <a:p>
            <a:pPr marL="609600" indent="-609600">
              <a:buFontTx/>
              <a:buNone/>
            </a:pPr>
            <a:endParaRPr lang="en-US" alt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87363"/>
            <a:ext cx="8229600" cy="884237"/>
          </a:xfrm>
        </p:spPr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Ejercicios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7638"/>
            <a:ext cx="9144000" cy="4525962"/>
          </a:xfrm>
        </p:spPr>
        <p:txBody>
          <a:bodyPr/>
          <a:lstStyle/>
          <a:p>
            <a:r>
              <a:rPr lang="en-US" altLang="en-US"/>
              <a:t>Leer </a:t>
            </a:r>
            <a:r>
              <a:rPr lang="en-US" altLang="en-US" u="sng"/>
              <a:t>Escuelas aqui y en Latinoamerica </a:t>
            </a:r>
            <a:r>
              <a:rPr lang="en-US" altLang="en-US"/>
              <a:t> p. 112</a:t>
            </a:r>
          </a:p>
          <a:p>
            <a:r>
              <a:rPr lang="en-US" altLang="en-US"/>
              <a:t>Copia y completa </a:t>
            </a:r>
            <a:r>
              <a:rPr lang="en-US" altLang="en-US" u="sng"/>
              <a:t>Ejercicio A</a:t>
            </a:r>
            <a:r>
              <a:rPr lang="en-US" altLang="en-US"/>
              <a:t> p. 113</a:t>
            </a:r>
          </a:p>
          <a:p>
            <a:r>
              <a:rPr lang="en-US" altLang="en-US"/>
              <a:t>Copia y responde </a:t>
            </a:r>
            <a:r>
              <a:rPr lang="en-US" altLang="en-US" u="sng"/>
              <a:t>Ejercicio B</a:t>
            </a:r>
            <a:r>
              <a:rPr lang="en-US" altLang="en-US"/>
              <a:t> p.113</a:t>
            </a:r>
          </a:p>
          <a:p>
            <a:r>
              <a:rPr lang="en-US" altLang="en-US"/>
              <a:t>Completa </a:t>
            </a:r>
            <a:r>
              <a:rPr lang="en-US" altLang="en-US" u="sng"/>
              <a:t>Ejercicio C</a:t>
            </a:r>
            <a:r>
              <a:rPr lang="en-US" altLang="en-US"/>
              <a:t> p.113</a:t>
            </a:r>
          </a:p>
          <a:p>
            <a:endParaRPr lang="en-US" altLang="en-US"/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32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54864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3600" b="1" dirty="0">
                <a:solidFill>
                  <a:srgbClr val="008000"/>
                </a:solidFill>
              </a:rPr>
              <a:t>ONLINE QUIZ!!!</a:t>
            </a:r>
          </a:p>
          <a:p>
            <a:pPr>
              <a:lnSpc>
                <a:spcPct val="90000"/>
              </a:lnSpc>
            </a:pPr>
            <a:r>
              <a:rPr lang="en-US" altLang="en-US" b="1" dirty="0" smtClean="0">
                <a:solidFill>
                  <a:srgbClr val="000099"/>
                </a:solidFill>
              </a:rPr>
              <a:t>Due by Wednesday, Dec. </a:t>
            </a:r>
            <a:r>
              <a:rPr lang="en-US" altLang="en-US" b="1" smtClean="0">
                <a:solidFill>
                  <a:srgbClr val="000099"/>
                </a:solidFill>
              </a:rPr>
              <a:t>11 </a:t>
            </a:r>
            <a:r>
              <a:rPr lang="en-US" altLang="en-US" b="1" dirty="0" smtClean="0">
                <a:solidFill>
                  <a:srgbClr val="000099"/>
                </a:solidFill>
              </a:rPr>
              <a:t>@ midnight!!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Go </a:t>
            </a:r>
            <a:r>
              <a:rPr lang="en-US" altLang="en-US" dirty="0"/>
              <a:t>to: </a:t>
            </a:r>
            <a:r>
              <a:rPr lang="en-US" altLang="en-US" dirty="0">
                <a:solidFill>
                  <a:srgbClr val="000099"/>
                </a:solidFill>
                <a:hlinkClick r:id="rId2"/>
              </a:rPr>
              <a:t>www.glencoe.com</a:t>
            </a:r>
            <a:endParaRPr lang="en-US" altLang="en-US" dirty="0">
              <a:solidFill>
                <a:srgbClr val="000099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altLang="en-US" dirty="0" err="1"/>
              <a:t>QuickPassCode</a:t>
            </a:r>
            <a:r>
              <a:rPr lang="en-US" altLang="en-US" dirty="0"/>
              <a:t>: </a:t>
            </a:r>
            <a:r>
              <a:rPr lang="en-US" altLang="en-US" u="sng" dirty="0"/>
              <a:t>ASD4003c3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Under </a:t>
            </a:r>
            <a:r>
              <a:rPr lang="en-US" altLang="en-US" u="sng" dirty="0"/>
              <a:t>Reading Practice</a:t>
            </a:r>
          </a:p>
          <a:p>
            <a:pPr lvl="2">
              <a:lnSpc>
                <a:spcPct val="90000"/>
              </a:lnSpc>
            </a:pPr>
            <a:r>
              <a:rPr lang="en-US" altLang="en-US" dirty="0"/>
              <a:t>Complete </a:t>
            </a:r>
            <a:r>
              <a:rPr lang="en-US" altLang="en-US" u="sng" dirty="0"/>
              <a:t>ESCUELA AQUI Y EN LATINOAMERICA SELF-CHECK QUIZ</a:t>
            </a:r>
            <a:r>
              <a:rPr lang="en-US" altLang="en-US" dirty="0"/>
              <a:t> </a:t>
            </a:r>
          </a:p>
          <a:p>
            <a:pPr lvl="3">
              <a:lnSpc>
                <a:spcPct val="90000"/>
              </a:lnSpc>
            </a:pPr>
            <a:r>
              <a:rPr lang="en-US" altLang="en-US" dirty="0"/>
              <a:t>After submitting the quiz complete the bottom section as follows:</a:t>
            </a:r>
          </a:p>
          <a:p>
            <a:pPr lvl="4">
              <a:lnSpc>
                <a:spcPct val="90000"/>
              </a:lnSpc>
            </a:pPr>
            <a:r>
              <a:rPr lang="en-US" altLang="en-US" dirty="0"/>
              <a:t>ME:  </a:t>
            </a:r>
            <a:r>
              <a:rPr lang="en-US" altLang="en-US" u="sng" dirty="0"/>
              <a:t>your name</a:t>
            </a:r>
          </a:p>
          <a:p>
            <a:pPr lvl="4">
              <a:lnSpc>
                <a:spcPct val="90000"/>
              </a:lnSpc>
            </a:pPr>
            <a:r>
              <a:rPr lang="en-US" altLang="en-US" dirty="0"/>
              <a:t>SECTION:</a:t>
            </a:r>
            <a:r>
              <a:rPr lang="en-US" altLang="en-US" u="sng" dirty="0"/>
              <a:t> </a:t>
            </a:r>
            <a:r>
              <a:rPr lang="en-US" altLang="en-US" u="sng" dirty="0" smtClean="0"/>
              <a:t>802</a:t>
            </a:r>
            <a:endParaRPr lang="en-US" altLang="en-US" u="sng" dirty="0"/>
          </a:p>
          <a:p>
            <a:pPr lvl="4">
              <a:lnSpc>
                <a:spcPct val="90000"/>
              </a:lnSpc>
            </a:pPr>
            <a:r>
              <a:rPr lang="en-US" altLang="en-US" dirty="0"/>
              <a:t>EMAIL:</a:t>
            </a:r>
          </a:p>
          <a:p>
            <a:pPr lvl="4">
              <a:lnSpc>
                <a:spcPct val="90000"/>
              </a:lnSpc>
            </a:pPr>
            <a:r>
              <a:rPr lang="en-US" altLang="en-US" dirty="0"/>
              <a:t>         ME: </a:t>
            </a:r>
            <a:r>
              <a:rPr lang="en-US" altLang="en-US" u="sng" dirty="0"/>
              <a:t>**Your email**</a:t>
            </a:r>
          </a:p>
          <a:p>
            <a:pPr lvl="4">
              <a:lnSpc>
                <a:spcPct val="90000"/>
              </a:lnSpc>
            </a:pPr>
            <a:r>
              <a:rPr lang="en-US" altLang="en-US" dirty="0"/>
              <a:t>         MY TEACHER: </a:t>
            </a:r>
            <a:r>
              <a:rPr lang="en-US" altLang="en-US" b="1" dirty="0">
                <a:solidFill>
                  <a:srgbClr val="008000"/>
                </a:solidFill>
                <a:hlinkClick r:id="rId3"/>
              </a:rPr>
              <a:t>hzumaeta@renaissancecharter.org</a:t>
            </a:r>
            <a:r>
              <a:rPr lang="en-US" altLang="en-US" b="1" dirty="0">
                <a:solidFill>
                  <a:srgbClr val="008000"/>
                </a:solidFill>
              </a:rPr>
              <a:t> </a:t>
            </a:r>
            <a:endParaRPr lang="en-US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124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        Clase 802 La fecha es el 9 de diciembre del 2013</vt:lpstr>
      <vt:lpstr>Ejercicios</vt:lpstr>
      <vt:lpstr>Tarea # 32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27</cp:revision>
  <cp:lastPrinted>2013-12-09T19:21:10Z</cp:lastPrinted>
  <dcterms:created xsi:type="dcterms:W3CDTF">2010-11-04T18:53:39Z</dcterms:created>
  <dcterms:modified xsi:type="dcterms:W3CDTF">2013-12-09T20:14:06Z</dcterms:modified>
</cp:coreProperties>
</file>